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7" r:id="rId8"/>
    <p:sldId id="256" r:id="rId7"/>
    <p:sldId id="258" r:id="rId9"/>
    <p:sldId id="259" r:id="rId10"/>
    <p:sldId id="260" r:id="rId11"/>
    <p:sldId id="261" r:id="rId12"/>
  </p:sldIdLst>
  <p:sldSz cx="12191695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printerSettings" Target="printerSettings/printerSettings1.bin"/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7" Type="http://schemas.openxmlformats.org/officeDocument/2006/relationships/slide" Target="slides/slide2.xml"/><Relationship Id="rId8" Type="http://schemas.openxmlformats.org/officeDocument/2006/relationships/slide" Target="slides/slide1.xml"/><Relationship Id="rId9" Type="http://schemas.openxmlformats.org/officeDocument/2006/relationships/slide" Target="slides/slide3.xml"/><Relationship Id="rId10" Type="http://schemas.openxmlformats.org/officeDocument/2006/relationships/slide" Target="slides/slide4.xml"/><Relationship Id="rId11" Type="http://schemas.openxmlformats.org/officeDocument/2006/relationships/slide" Target="slides/slide5.xml"/><Relationship Id="rId12" Type="http://schemas.openxmlformats.org/officeDocument/2006/relationships/slide" Target="slides/slide6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.png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pn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.pn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5.png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SLIDE 2 Hook (Čekání)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1695" cy="68580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0" y="5040000"/>
            <a:ext cx="12191695" cy="144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9600" b="0">
                <a:solidFill>
                  <a:srgbClr val="FFFFFF"/>
                </a:solidFill>
                <a:latin typeface="Amalia"/>
              </a:defRPr>
            </a:pPr>
            <a:r>
              <a:rPr lang="cs-CZ"/>
              <a:t>Proč?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1A1A2E"/>
        </a:solidFill>
        <a:effectLst/>
      </p:bgPr>
    </p:bg>
    <p:spTree>
      <p:nvGrpSpPr>
        <p:cNvPr id="1" name=""/>
        <p:cNvGrpSpPr/>
        <p:nvPr/>
      </p:nvGrpSpPr>
      <p:grpSpPr/>
      <p:pic>
        <p:nvPicPr>
          <p:cNvPr id="2" name="Picture 1" descr="SLIDE 3 Igor vize (Výhled)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48201" y="0"/>
            <a:ext cx="3843495" cy="68580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900000" y="1080000"/>
            <a:ext cx="7200000" cy="900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4800" b="1">
                <a:solidFill>
                  <a:srgbClr val="FFFFFF"/>
                </a:solidFill>
                <a:latin typeface="Abadi"/>
              </a:defRPr>
            </a:pPr>
            <a:r>
              <a:rPr lang="cs-CZ"/>
              <a:t>Banka chce být digitální leader.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900000" y="2880000"/>
            <a:ext cx="7200000" cy="1440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3600">
                <a:solidFill>
                  <a:srgbClr val="FFFFFF"/>
                </a:solidFill>
                <a:latin typeface="Abadi"/>
              </a:defRPr>
            </a:pPr>
            <a:r>
              <a:rPr lang="cs-CZ"/>
              <a:t>Všichni chtějí data.</a:t>
            </a:r>
          </a:p>
          <a:p>
            <a:pPr>
              <a:defRPr sz="3600">
                <a:solidFill>
                  <a:srgbClr val="FFFFFF"/>
                </a:solidFill>
                <a:latin typeface="Abadi"/>
              </a:defRPr>
            </a:pPr>
            <a:r>
              <a:rPr lang="cs-CZ"/>
              <a:t>Ideálně hned.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900000" y="5400000"/>
            <a:ext cx="72000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3600" i="1">
                <a:solidFill>
                  <a:srgbClr val="FFFFFF"/>
                </a:solidFill>
                <a:latin typeface="Abadi"/>
              </a:defRPr>
            </a:pPr>
            <a:r>
              <a:rPr lang="cs-CZ"/>
              <a:t>„Kdo se neadaptuje, ztrácí.“</a:t>
            </a:r>
          </a:p>
          <a:p>
            <a:pPr algn="r">
              <a:defRPr sz="2400">
                <a:solidFill>
                  <a:srgbClr val="B0B0B0"/>
                </a:solidFill>
                <a:latin typeface="Abadi"/>
              </a:defRPr>
            </a:pPr>
            <a:r>
              <a:rPr lang="cs-CZ"/>
              <a:t>Igor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1A1A2E"/>
        </a:solidFill>
        <a:effectLst/>
      </p:bgPr>
    </p:bg>
    <p:spTree>
      <p:nvGrpSpPr>
        <p:cNvPr id="1" name=""/>
        <p:cNvGrpSpPr/>
        <p:nvPr/>
      </p:nvGrpSpPr>
      <p:grpSpPr/>
      <p:pic>
        <p:nvPicPr>
          <p:cNvPr id="2" name="Picture 1" descr="SLIDE 4 Strachy (Tlak)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3843495" cy="68580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4577625" y="900000"/>
            <a:ext cx="6894070" cy="720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4800" b="1">
                <a:solidFill>
                  <a:srgbClr val="FFFFFF"/>
                </a:solidFill>
                <a:latin typeface="Abadi"/>
              </a:defRPr>
            </a:pPr>
            <a:r>
              <a:rPr lang="cs-CZ"/>
              <a:t>Čeho se bojíme?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4577625" y="1980000"/>
            <a:ext cx="6894070" cy="3600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Aft>
                <a:spcPts val="1400"/>
              </a:spcAft>
              <a:defRPr sz="2800">
                <a:solidFill>
                  <a:srgbClr val="FFFFFF"/>
                </a:solidFill>
                <a:latin typeface="Abadi"/>
              </a:defRPr>
            </a:pPr>
            <a:r>
              <a:rPr lang="cs-CZ"/>
              <a:t>▸ „Rozdělíme to a nedáme dohromady.“</a:t>
            </a:r>
          </a:p>
          <a:p>
            <a:pPr>
              <a:spcAft>
                <a:spcPts val="1400"/>
              </a:spcAft>
              <a:defRPr sz="2800">
                <a:solidFill>
                  <a:srgbClr val="FFFFFF"/>
                </a:solidFill>
                <a:latin typeface="Abadi"/>
              </a:defRPr>
            </a:pPr>
            <a:r>
              <a:rPr lang="cs-CZ"/>
              <a:t>▸ „Bude chaos.“</a:t>
            </a:r>
          </a:p>
          <a:p>
            <a:pPr>
              <a:spcAft>
                <a:spcPts val="1400"/>
              </a:spcAft>
              <a:defRPr sz="2800">
                <a:solidFill>
                  <a:srgbClr val="FFFFFF"/>
                </a:solidFill>
                <a:latin typeface="Abadi"/>
              </a:defRPr>
            </a:pPr>
            <a:r>
              <a:rPr lang="cs-CZ"/>
              <a:t>▸ „Nikdo nebude zodpovědný.“</a:t>
            </a:r>
          </a:p>
          <a:p>
            <a:pPr>
              <a:spcAft>
                <a:spcPts val="1400"/>
              </a:spcAft>
              <a:defRPr sz="2800">
                <a:solidFill>
                  <a:srgbClr val="FFFFFF"/>
                </a:solidFill>
                <a:latin typeface="Abadi"/>
              </a:defRPr>
            </a:pPr>
            <a:r>
              <a:rPr lang="cs-CZ"/>
              <a:t>▸ „Nemáme na to lidi.“</a:t>
            </a:r>
          </a:p>
          <a:p>
            <a:pPr>
              <a:spcAft>
                <a:spcPts val="1400"/>
              </a:spcAft>
              <a:defRPr sz="2800">
                <a:solidFill>
                  <a:srgbClr val="FFFFFF"/>
                </a:solidFill>
                <a:latin typeface="Abadi"/>
              </a:defRPr>
            </a:pPr>
            <a:r>
              <a:rPr lang="cs-CZ"/>
              <a:t>▸ „Data nebudou včas.“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4577625" y="5400000"/>
            <a:ext cx="6894070" cy="72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3200" lang="cs-CZ">
                <a:solidFill>
                  <a:srgbClr val="B0B0B0"/>
                </a:solidFill>
                <a:latin typeface="Abadi"/>
              </a:defRPr>
            </a:pPr>
            <a:r>
              <a:t>Tyto obavy jsou oprávněné.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1A1A2E"/>
        </a:solidFill>
        <a:effectLst/>
      </p:bgPr>
    </p:bg>
    <p:spTree>
      <p:nvGrpSpPr>
        <p:cNvPr id="1" name=""/>
        <p:cNvGrpSpPr/>
        <p:nvPr/>
      </p:nvGrpSpPr>
      <p:grpSpPr/>
      <p:pic>
        <p:nvPicPr>
          <p:cNvPr id="2" name="Picture 1" descr="SLIDE 5 Jak to funguje dnes (Bottleneck)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34070" y="0"/>
            <a:ext cx="3843495" cy="68580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900000" y="720000"/>
            <a:ext cx="5400000" cy="72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800" b="1">
                <a:solidFill>
                  <a:srgbClr val="FFFFFF"/>
                </a:solidFill>
                <a:latin typeface="Abadi"/>
              </a:defRPr>
            </a:pPr>
            <a:r>
              <a:rPr lang="cs-CZ"/>
              <a:t>Jak to funguje dnes?</a:t>
            </a:r>
          </a:p>
        </p:txBody>
      </p:sp>
      <p:sp>
        <p:nvSpPr>
          <p:cNvPr id="4" name="Rounded Rectangle 3"/>
          <p:cNvSpPr/>
          <p:nvPr/>
        </p:nvSpPr>
        <p:spPr>
          <a:xfrm>
            <a:off x="2880000" y="3600000"/>
            <a:ext cx="1440000" cy="648000"/>
          </a:xfrm>
          <a:prstGeom prst="roundRect">
            <a:avLst/>
          </a:prstGeom>
          <a:noFill/>
          <a:ln w="25400">
            <a:solidFill>
              <a:srgbClr val="F0A5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 sz="2000" b="1">
                <a:solidFill>
                  <a:srgbClr val="F0A500"/>
                </a:solidFill>
                <a:latin typeface="Abadi"/>
              </a:defRPr>
            </a:pPr>
            <a:r>
              <a:t>DWH</a:t>
            </a:r>
          </a:p>
        </p:txBody>
      </p:sp>
      <p:sp>
        <p:nvSpPr>
          <p:cNvPr id="5" name="Rounded Rectangle 4"/>
          <p:cNvSpPr/>
          <p:nvPr/>
        </p:nvSpPr>
        <p:spPr>
          <a:xfrm>
            <a:off x="1080000" y="2160000"/>
            <a:ext cx="1080000" cy="503999"/>
          </a:xfrm>
          <a:prstGeom prst="roundRect">
            <a:avLst/>
          </a:prstGeom>
          <a:noFill/>
          <a:ln w="19050"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 sz="1600">
                <a:solidFill>
                  <a:srgbClr val="FFFFFF"/>
                </a:solidFill>
                <a:latin typeface="Abadi"/>
              </a:defRPr>
            </a:pPr>
            <a:r>
              <a:t>Core</a:t>
            </a:r>
          </a:p>
        </p:txBody>
      </p:sp>
      <p:sp>
        <p:nvSpPr>
          <p:cNvPr id="6" name="Rounded Rectangle 5"/>
          <p:cNvSpPr/>
          <p:nvPr/>
        </p:nvSpPr>
        <p:spPr>
          <a:xfrm>
            <a:off x="3600000" y="1980000"/>
            <a:ext cx="1080000" cy="503999"/>
          </a:xfrm>
          <a:prstGeom prst="roundRect">
            <a:avLst/>
          </a:prstGeom>
          <a:noFill/>
          <a:ln w="19050"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 sz="1600">
                <a:solidFill>
                  <a:srgbClr val="FFFFFF"/>
                </a:solidFill>
                <a:latin typeface="Abadi"/>
              </a:defRPr>
            </a:pPr>
            <a:r>
              <a:t>CRM</a:t>
            </a:r>
          </a:p>
        </p:txBody>
      </p:sp>
      <p:sp>
        <p:nvSpPr>
          <p:cNvPr id="7" name="Rounded Rectangle 6"/>
          <p:cNvSpPr/>
          <p:nvPr/>
        </p:nvSpPr>
        <p:spPr>
          <a:xfrm>
            <a:off x="5400000" y="2520000"/>
            <a:ext cx="1080000" cy="503999"/>
          </a:xfrm>
          <a:prstGeom prst="roundRect">
            <a:avLst/>
          </a:prstGeom>
          <a:noFill/>
          <a:ln w="19050"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 sz="1600">
                <a:solidFill>
                  <a:srgbClr val="FFFFFF"/>
                </a:solidFill>
                <a:latin typeface="Abadi"/>
              </a:defRPr>
            </a:pPr>
            <a:r>
              <a:t>ERP</a:t>
            </a:r>
          </a:p>
        </p:txBody>
      </p:sp>
      <p:sp>
        <p:nvSpPr>
          <p:cNvPr id="8" name="Rounded Rectangle 7"/>
          <p:cNvSpPr/>
          <p:nvPr/>
        </p:nvSpPr>
        <p:spPr>
          <a:xfrm>
            <a:off x="1440000" y="5040000"/>
            <a:ext cx="1080000" cy="503999"/>
          </a:xfrm>
          <a:prstGeom prst="roundRect">
            <a:avLst/>
          </a:prstGeom>
          <a:noFill/>
          <a:ln w="19050"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 sz="1600">
                <a:solidFill>
                  <a:srgbClr val="FFFFFF"/>
                </a:solidFill>
                <a:latin typeface="Abadi"/>
              </a:defRPr>
            </a:pPr>
            <a:r>
              <a:t>Risk</a:t>
            </a:r>
          </a:p>
        </p:txBody>
      </p:sp>
      <p:sp>
        <p:nvSpPr>
          <p:cNvPr id="9" name="Rounded Rectangle 8"/>
          <p:cNvSpPr/>
          <p:nvPr/>
        </p:nvSpPr>
        <p:spPr>
          <a:xfrm>
            <a:off x="4680000" y="5040000"/>
            <a:ext cx="1080000" cy="503999"/>
          </a:xfrm>
          <a:prstGeom prst="roundRect">
            <a:avLst/>
          </a:prstGeom>
          <a:noFill/>
          <a:ln w="19050"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 sz="1600">
                <a:solidFill>
                  <a:srgbClr val="FFFFFF"/>
                </a:solidFill>
                <a:latin typeface="Abadi"/>
              </a:defRPr>
            </a:pPr>
            <a:r>
              <a:t>Finance</a:t>
            </a:r>
          </a:p>
        </p:txBody>
      </p:sp>
      <p:cxnSp>
        <p:nvCxnSpPr>
          <p:cNvPr id="10" name="Connector 9"/>
          <p:cNvCxnSpPr>
            <a:stCxn id="5" idx="2"/>
            <a:endCxn id="4" idx="0"/>
          </p:cNvCxnSpPr>
          <p:nvPr/>
        </p:nvCxnSpPr>
        <p:spPr>
          <a:xfrm>
            <a:off x="1620000" y="2663999"/>
            <a:ext cx="1980000" cy="936001"/>
          </a:xfrm>
          <a:prstGeom prst="line">
            <a:avLst/>
          </a:prstGeom>
          <a:ln w="19050">
            <a:solidFill>
              <a:srgbClr val="FFFF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Connector 10"/>
          <p:cNvCxnSpPr>
            <a:stCxn id="6" idx="2"/>
            <a:endCxn id="4" idx="0"/>
          </p:cNvCxnSpPr>
          <p:nvPr/>
        </p:nvCxnSpPr>
        <p:spPr>
          <a:xfrm flipH="1">
            <a:off x="3600000" y="2483999"/>
            <a:ext cx="540000" cy="1116001"/>
          </a:xfrm>
          <a:prstGeom prst="line">
            <a:avLst/>
          </a:prstGeom>
          <a:ln w="19050">
            <a:solidFill>
              <a:srgbClr val="FFFF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Connector 11"/>
          <p:cNvCxnSpPr>
            <a:stCxn id="7" idx="2"/>
            <a:endCxn id="4" idx="0"/>
          </p:cNvCxnSpPr>
          <p:nvPr/>
        </p:nvCxnSpPr>
        <p:spPr>
          <a:xfrm flipH="1">
            <a:off x="3600000" y="3023999"/>
            <a:ext cx="2340000" cy="576001"/>
          </a:xfrm>
          <a:prstGeom prst="line">
            <a:avLst/>
          </a:prstGeom>
          <a:ln w="19050">
            <a:solidFill>
              <a:srgbClr val="FFFF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Connector 12"/>
          <p:cNvCxnSpPr>
            <a:stCxn id="8" idx="0"/>
            <a:endCxn id="4" idx="2"/>
          </p:cNvCxnSpPr>
          <p:nvPr/>
        </p:nvCxnSpPr>
        <p:spPr>
          <a:xfrm flipV="1">
            <a:off x="1980000" y="4248000"/>
            <a:ext cx="1620000" cy="792000"/>
          </a:xfrm>
          <a:prstGeom prst="line">
            <a:avLst/>
          </a:prstGeom>
          <a:ln w="19050">
            <a:solidFill>
              <a:srgbClr val="FFFF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Connector 13"/>
          <p:cNvCxnSpPr>
            <a:stCxn id="9" idx="0"/>
            <a:endCxn id="4" idx="2"/>
          </p:cNvCxnSpPr>
          <p:nvPr/>
        </p:nvCxnSpPr>
        <p:spPr>
          <a:xfrm flipH="1" flipV="1">
            <a:off x="3600000" y="4248000"/>
            <a:ext cx="1620000" cy="792000"/>
          </a:xfrm>
          <a:prstGeom prst="line">
            <a:avLst/>
          </a:prstGeom>
          <a:ln w="19050">
            <a:solidFill>
              <a:srgbClr val="FFFF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900000" y="5940000"/>
            <a:ext cx="5400000" cy="72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3200">
                <a:solidFill>
                  <a:srgbClr val="B0B0B0"/>
                </a:solidFill>
                <a:latin typeface="Abadi"/>
              </a:defRPr>
            </a:pPr>
            <a:r>
              <a:rPr lang="cs-CZ"/>
              <a:t>Jeden tým. Všichni čekají.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1695" cy="6858000"/>
          </a:xfrm>
          <a:prstGeom prst="rect">
            <a:avLst/>
          </a:prstGeom>
          <a:solidFill>
            <a:srgbClr val="1A1A2E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3" name="Picture 2" descr="SLIDE 6 Co nás bolelo (Nerealistické očekávání)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3857625" cy="68580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4577625" y="900000"/>
            <a:ext cx="7074070" cy="54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800" i="1" lang="cs-CZ">
                <a:solidFill>
                  <a:srgbClr val="FFFFFF"/>
                </a:solidFill>
                <a:latin typeface="Abadi"/>
              </a:defRPr>
            </a:pPr>
            <a:r>
              <a:t>„Jeden tým zodpovídá za kvalitu všech dat?“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4577625" y="1620000"/>
            <a:ext cx="7074070" cy="216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200" b="1" lang="cs-CZ">
                <a:solidFill>
                  <a:srgbClr val="F0A500"/>
                </a:solidFill>
                <a:latin typeface="Abadi"/>
              </a:defRPr>
            </a:pPr>
            <a:r>
              <a:t>PROBLÉM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4577625" y="1835999"/>
            <a:ext cx="7074070" cy="792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Aft>
                <a:spcPts val="600"/>
              </a:spcAft>
              <a:defRPr sz="1800" lang="cs-CZ">
                <a:solidFill>
                  <a:srgbClr val="FFFFFF"/>
                </a:solidFill>
                <a:latin typeface="Abadi"/>
              </a:defRPr>
            </a:pPr>
            <a:r>
              <a:t>▸ Kvalita adres v CEU reportingu</a:t>
            </a:r>
          </a:p>
          <a:p>
            <a:pPr>
              <a:spcAft>
                <a:spcPts val="600"/>
              </a:spcAft>
              <a:defRPr sz="1800" lang="cs-CZ">
                <a:solidFill>
                  <a:srgbClr val="FFFFFF"/>
                </a:solidFill>
                <a:latin typeface="Abadi"/>
              </a:defRPr>
            </a:pPr>
            <a:r>
              <a:t>▸ 1 centrální tým DQ za kvalitu všech dat?</a:t>
            </a:r>
          </a:p>
          <a:p>
            <a:pPr>
              <a:spcAft>
                <a:spcPts val="600"/>
              </a:spcAft>
              <a:defRPr sz="1800" lang="cs-CZ">
                <a:solidFill>
                  <a:srgbClr val="FFFFFF"/>
                </a:solidFill>
                <a:latin typeface="Abadi"/>
              </a:defRPr>
            </a:pPr>
            <a:r>
              <a:t>▸ Vlastník nebyl formálně známý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4577625" y="2880000"/>
            <a:ext cx="7074070" cy="216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200" b="1" lang="cs-CZ">
                <a:solidFill>
                  <a:srgbClr val="F0A500"/>
                </a:solidFill>
                <a:latin typeface="Abadi"/>
              </a:defRPr>
            </a:pPr>
            <a:r>
              <a:t>DOPAD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4577625" y="3096000"/>
            <a:ext cx="7074070" cy="540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Aft>
                <a:spcPts val="600"/>
              </a:spcAft>
              <a:defRPr sz="1800" lang="cs-CZ">
                <a:solidFill>
                  <a:srgbClr val="FFFFFF"/>
                </a:solidFill>
                <a:latin typeface="Abadi"/>
              </a:defRPr>
            </a:pPr>
            <a:r>
              <a:t>▸ Hrozba pokuty ČNB</a:t>
            </a:r>
          </a:p>
          <a:p>
            <a:pPr>
              <a:spcAft>
                <a:spcPts val="600"/>
              </a:spcAft>
              <a:defRPr sz="1800" lang="cs-CZ">
                <a:solidFill>
                  <a:srgbClr val="FFFFFF"/>
                </a:solidFill>
                <a:latin typeface="Abadi"/>
              </a:defRPr>
            </a:pPr>
            <a:r>
              <a:t>▸ Nedoručitelné výpisy, kampaně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4577625" y="3960000"/>
            <a:ext cx="7074070" cy="216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200" b="1" lang="cs-CZ">
                <a:solidFill>
                  <a:srgbClr val="F0A500"/>
                </a:solidFill>
                <a:latin typeface="Abadi"/>
              </a:defRPr>
            </a:pPr>
            <a:r>
              <a:t>VÝSLEDEK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4577625" y="4176000"/>
            <a:ext cx="7074070" cy="288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800" lang="cs-CZ">
                <a:solidFill>
                  <a:srgbClr val="FFFFFF"/>
                </a:solidFill>
                <a:latin typeface="Abadi"/>
              </a:defRPr>
            </a:pPr>
            <a:r>
              <a:t>▸ 75% zlepšení kvality adres za 3 měsíce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4577625" y="5040000"/>
            <a:ext cx="7074070" cy="72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200" i="1" lang="cs-CZ">
                <a:solidFill>
                  <a:srgbClr val="FFFFFF"/>
                </a:solidFill>
                <a:latin typeface="Abadi"/>
              </a:defRPr>
            </a:pPr>
            <a:r>
              <a:t>„Problém není v lidech. Problém je v systému.“</a:t>
            </a:r>
          </a:p>
          <a:p>
            <a:pPr algn="r">
              <a:defRPr sz="1600" lang="cs-CZ">
                <a:solidFill>
                  <a:srgbClr val="B0B0B0"/>
                </a:solidFill>
                <a:latin typeface="Abadi"/>
              </a:defRPr>
            </a:pPr>
            <a:r>
              <a:t>Roman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1695" cy="6858000"/>
          </a:xfrm>
          <a:prstGeom prst="rect">
            <a:avLst/>
          </a:prstGeom>
          <a:solidFill>
            <a:srgbClr val="1A1A2E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3" name="Picture 2" descr="SLIDE 7 Příběh (speaker notes)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34070" y="0"/>
            <a:ext cx="3857625" cy="68580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540000" y="1080000"/>
            <a:ext cx="7074070" cy="432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3200" lang="cs-CZ">
                <a:solidFill>
                  <a:srgbClr val="FFFFFF"/>
                </a:solidFill>
                <a:latin typeface="Abadi"/>
              </a:defRPr>
            </a:pPr>
            <a:r>
              <a:t>Už jsme leccos vyzkoušeli.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540000" y="1800000"/>
            <a:ext cx="7074070" cy="432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3200" lang="cs-CZ">
                <a:solidFill>
                  <a:srgbClr val="FFFFFF"/>
                </a:solidFill>
                <a:latin typeface="Abadi"/>
              </a:defRPr>
            </a:pPr>
            <a:r>
              <a:t>Třeba Business Share.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540000" y="2520000"/>
            <a:ext cx="7074070" cy="432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3200" lang="cs-CZ">
                <a:solidFill>
                  <a:srgbClr val="FFFFFF"/>
                </a:solidFill>
                <a:latin typeface="Abadi"/>
              </a:defRPr>
            </a:pPr>
            <a:r>
              <a:t>A ono to pomohlo.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540000" y="3600000"/>
            <a:ext cx="7074070" cy="432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3200" lang="cs-CZ">
                <a:solidFill>
                  <a:srgbClr val="FFFFFF"/>
                </a:solidFill>
                <a:latin typeface="Abadi"/>
              </a:defRPr>
            </a:pPr>
            <a:r>
              <a:t>Ale velké věci? Stále měsíce.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